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2"/>
  </p:notesMasterIdLst>
  <p:sldIdLst>
    <p:sldId id="266" r:id="rId5"/>
    <p:sldId id="270" r:id="rId6"/>
    <p:sldId id="257" r:id="rId7"/>
    <p:sldId id="268" r:id="rId8"/>
    <p:sldId id="267" r:id="rId9"/>
    <p:sldId id="269" r:id="rId10"/>
    <p:sldId id="2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439" y="4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10.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svg"/><Relationship Id="rId1"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9.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Identify and acquire a user base</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Input data into our network</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Users can manipulate data for analytics</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ildren"/>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pload"/>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r chart"/>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a:t>ACQUIRE CONTRACTS WITH INSURANCE COMPANIES</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a:t>Work with healthcare providers to input data to our network</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a:t>Have a continuous accessible medical history for patients</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dical"/>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ctor"/>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Checked"/>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Identify and acquire a user base</a:t>
          </a:r>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Input data into our network</a:t>
          </a:r>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Users can manipulate data for analytics</a:t>
          </a:r>
        </a:p>
      </dsp:txBody>
      <dsp:txXfrm>
        <a:off x="6699037" y="2555700"/>
        <a:ext cx="281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ACQUIRE CONTRACTS WITH INSURANCE COMPANIES</a:t>
          </a:r>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Work with healthcare providers to input data to our network</a:t>
          </a:r>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Have a continuous accessible medical history for patients</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5/29/2020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5/29/2020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5/29/2020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5/29/2020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5/29/2020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err="1">
                <a:solidFill>
                  <a:srgbClr val="FFFFFF"/>
                </a:solidFill>
              </a:rPr>
              <a:t>Medihistory</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Project3</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BA7A8EB-4EC3-41B3-9F7D-D0DB4ED29FCB}"/>
              </a:ext>
            </a:extLst>
          </p:cNvPr>
          <p:cNvSpPr>
            <a:spLocks noGrp="1"/>
          </p:cNvSpPr>
          <p:nvPr>
            <p:ph idx="1"/>
          </p:nvPr>
        </p:nvSpPr>
        <p:spPr/>
        <p:txBody>
          <a:bodyPr/>
          <a:lstStyle/>
          <a:p>
            <a:r>
              <a:rPr lang="en-US" dirty="0"/>
              <a:t>Our objective with this project was to create a smart contract that puts the patient in control of their own medical history through their insurance provider. This way being able to share their history  with any organization within their medical network.</a:t>
            </a:r>
          </a:p>
          <a:p>
            <a:r>
              <a:rPr lang="en-US" dirty="0"/>
              <a:t>The current stored data on a patient is dependent on what was performed and were creating inefficiencies and inaccuracies within the healthcare system.</a:t>
            </a:r>
          </a:p>
          <a:p>
            <a:r>
              <a:rPr lang="en-US" dirty="0"/>
              <a:t>With </a:t>
            </a:r>
            <a:r>
              <a:rPr lang="en-US" dirty="0" err="1"/>
              <a:t>Medihist</a:t>
            </a:r>
            <a:r>
              <a:rPr lang="en-US" dirty="0"/>
              <a:t> we will utilize the </a:t>
            </a:r>
            <a:r>
              <a:rPr lang="en-US" dirty="0" err="1"/>
              <a:t>Etherium</a:t>
            </a:r>
            <a:r>
              <a:rPr lang="en-US" dirty="0"/>
              <a:t> blockchain in order to create a smart contract in which all records pertaining to, but not limited to, health history will be stored securely for a more collaborative approach to healthcare.</a:t>
            </a:r>
          </a:p>
        </p:txBody>
      </p:sp>
      <p:sp>
        <p:nvSpPr>
          <p:cNvPr id="7" name="Title 6">
            <a:extLst>
              <a:ext uri="{FF2B5EF4-FFF2-40B4-BE49-F238E27FC236}">
                <a16:creationId xmlns:a16="http://schemas.microsoft.com/office/drawing/2014/main" id="{2F891944-D836-4317-8231-EC1A575C8A2B}"/>
              </a:ext>
            </a:extLst>
          </p:cNvPr>
          <p:cNvSpPr>
            <a:spLocks noGrp="1"/>
          </p:cNvSpPr>
          <p:nvPr>
            <p:ph type="title"/>
          </p:nvPr>
        </p:nvSpPr>
        <p:spPr/>
        <p:txBody>
          <a:bodyPr/>
          <a:lstStyle/>
          <a:p>
            <a:r>
              <a:rPr lang="en-US" dirty="0"/>
              <a:t>				</a:t>
            </a:r>
            <a:r>
              <a:rPr lang="en-US" dirty="0" err="1"/>
              <a:t>MediHistory</a:t>
            </a:r>
            <a:endParaRPr lang="en-US" dirty="0"/>
          </a:p>
        </p:txBody>
      </p:sp>
    </p:spTree>
    <p:extLst>
      <p:ext uri="{BB962C8B-B14F-4D97-AF65-F5344CB8AC3E}">
        <p14:creationId xmlns:p14="http://schemas.microsoft.com/office/powerpoint/2010/main" val="1634032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TYPICAL BUSINESS PLAN</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4006023889"/>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OUR BUSINESS PLAN</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2933231527"/>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222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BA7A8EB-4EC3-41B3-9F7D-D0DB4ED29FCB}"/>
              </a:ext>
            </a:extLst>
          </p:cNvPr>
          <p:cNvSpPr>
            <a:spLocks noGrp="1"/>
          </p:cNvSpPr>
          <p:nvPr>
            <p:ph idx="1"/>
          </p:nvPr>
        </p:nvSpPr>
        <p:spPr/>
        <p:txBody>
          <a:bodyPr/>
          <a:lstStyle/>
          <a:p>
            <a:r>
              <a:rPr lang="en-US" dirty="0"/>
              <a:t>Solidity Contract</a:t>
            </a:r>
          </a:p>
          <a:p>
            <a:pPr lvl="1"/>
            <a:r>
              <a:rPr lang="en-US" dirty="0"/>
              <a:t>Contract deployed on Ethereum network that houses the transactions</a:t>
            </a:r>
          </a:p>
          <a:p>
            <a:pPr lvl="2"/>
            <a:r>
              <a:rPr lang="en-US" dirty="0"/>
              <a:t>Writes transactions to the blockchain</a:t>
            </a:r>
          </a:p>
          <a:p>
            <a:pPr lvl="2"/>
            <a:r>
              <a:rPr lang="en-US" dirty="0"/>
              <a:t>Emits transactions to the log</a:t>
            </a:r>
          </a:p>
          <a:p>
            <a:r>
              <a:rPr lang="en-US" dirty="0"/>
              <a:t>Web3 Command line interface</a:t>
            </a:r>
          </a:p>
          <a:p>
            <a:pPr lvl="1"/>
            <a:r>
              <a:rPr lang="en-US" dirty="0"/>
              <a:t>Python script that interacts with the transactions on the solidity contract</a:t>
            </a:r>
          </a:p>
          <a:p>
            <a:pPr lvl="2"/>
            <a:r>
              <a:rPr lang="en-US" dirty="0"/>
              <a:t>Users input data directly into the CLI</a:t>
            </a:r>
          </a:p>
          <a:p>
            <a:pPr lvl="2"/>
            <a:r>
              <a:rPr lang="en-US" dirty="0"/>
              <a:t>Data stored in IFPS and returns a URI Hash for retrieving data</a:t>
            </a:r>
          </a:p>
          <a:p>
            <a:pPr lvl="2"/>
            <a:r>
              <a:rPr lang="en-US" dirty="0"/>
              <a:t>Information passed to the solidity layer for transaction processing</a:t>
            </a:r>
          </a:p>
        </p:txBody>
      </p:sp>
      <p:sp>
        <p:nvSpPr>
          <p:cNvPr id="7" name="Title 6">
            <a:extLst>
              <a:ext uri="{FF2B5EF4-FFF2-40B4-BE49-F238E27FC236}">
                <a16:creationId xmlns:a16="http://schemas.microsoft.com/office/drawing/2014/main" id="{2F891944-D836-4317-8231-EC1A575C8A2B}"/>
              </a:ext>
            </a:extLst>
          </p:cNvPr>
          <p:cNvSpPr>
            <a:spLocks noGrp="1"/>
          </p:cNvSpPr>
          <p:nvPr>
            <p:ph type="title"/>
          </p:nvPr>
        </p:nvSpPr>
        <p:spPr/>
        <p:txBody>
          <a:bodyPr/>
          <a:lstStyle/>
          <a:p>
            <a:r>
              <a:rPr lang="en-US" dirty="0"/>
              <a:t>Work Flow </a:t>
            </a:r>
            <a:br>
              <a:rPr lang="en-US" dirty="0"/>
            </a:br>
            <a:r>
              <a:rPr lang="en-US" dirty="0"/>
              <a:t>	In 2 levels</a:t>
            </a:r>
          </a:p>
        </p:txBody>
      </p:sp>
    </p:spTree>
    <p:extLst>
      <p:ext uri="{BB962C8B-B14F-4D97-AF65-F5344CB8AC3E}">
        <p14:creationId xmlns:p14="http://schemas.microsoft.com/office/powerpoint/2010/main" val="3870629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891944-D836-4317-8231-EC1A575C8A2B}"/>
              </a:ext>
            </a:extLst>
          </p:cNvPr>
          <p:cNvSpPr>
            <a:spLocks noGrp="1"/>
          </p:cNvSpPr>
          <p:nvPr>
            <p:ph type="title"/>
          </p:nvPr>
        </p:nvSpPr>
        <p:spPr>
          <a:xfrm>
            <a:off x="1427444" y="685800"/>
            <a:ext cx="8408945" cy="1070809"/>
          </a:xfrm>
        </p:spPr>
        <p:txBody>
          <a:bodyPr/>
          <a:lstStyle/>
          <a:p>
            <a:r>
              <a:rPr lang="en-US" dirty="0"/>
              <a:t>Process Flow</a:t>
            </a:r>
          </a:p>
        </p:txBody>
      </p:sp>
      <p:sp>
        <p:nvSpPr>
          <p:cNvPr id="3" name="Rectangle 2">
            <a:extLst>
              <a:ext uri="{FF2B5EF4-FFF2-40B4-BE49-F238E27FC236}">
                <a16:creationId xmlns:a16="http://schemas.microsoft.com/office/drawing/2014/main" id="{2912A5EB-1795-4C2D-AC62-9D2FD0A15B79}"/>
              </a:ext>
            </a:extLst>
          </p:cNvPr>
          <p:cNvSpPr/>
          <p:nvPr/>
        </p:nvSpPr>
        <p:spPr>
          <a:xfrm>
            <a:off x="2343781" y="1971809"/>
            <a:ext cx="2501239" cy="771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a:t>
            </a:r>
          </a:p>
        </p:txBody>
      </p:sp>
      <p:sp>
        <p:nvSpPr>
          <p:cNvPr id="6" name="Rectangle 5">
            <a:extLst>
              <a:ext uri="{FF2B5EF4-FFF2-40B4-BE49-F238E27FC236}">
                <a16:creationId xmlns:a16="http://schemas.microsoft.com/office/drawing/2014/main" id="{282AC8B7-2B96-49BD-9FA9-435207209CF0}"/>
              </a:ext>
            </a:extLst>
          </p:cNvPr>
          <p:cNvSpPr/>
          <p:nvPr/>
        </p:nvSpPr>
        <p:spPr>
          <a:xfrm>
            <a:off x="2335837" y="4181971"/>
            <a:ext cx="6470138" cy="7713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Blockchain</a:t>
            </a:r>
          </a:p>
        </p:txBody>
      </p:sp>
      <p:sp>
        <p:nvSpPr>
          <p:cNvPr id="8" name="Rectangle 7">
            <a:extLst>
              <a:ext uri="{FF2B5EF4-FFF2-40B4-BE49-F238E27FC236}">
                <a16:creationId xmlns:a16="http://schemas.microsoft.com/office/drawing/2014/main" id="{0D3311C2-A9D6-4EA5-9702-F35030699190}"/>
              </a:ext>
            </a:extLst>
          </p:cNvPr>
          <p:cNvSpPr/>
          <p:nvPr/>
        </p:nvSpPr>
        <p:spPr>
          <a:xfrm>
            <a:off x="2343781" y="3089887"/>
            <a:ext cx="2501239" cy="7713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Solidity Contract</a:t>
            </a:r>
          </a:p>
        </p:txBody>
      </p:sp>
      <p:sp>
        <p:nvSpPr>
          <p:cNvPr id="9" name="Rectangle 8">
            <a:extLst>
              <a:ext uri="{FF2B5EF4-FFF2-40B4-BE49-F238E27FC236}">
                <a16:creationId xmlns:a16="http://schemas.microsoft.com/office/drawing/2014/main" id="{62535065-A3F5-4139-AC2D-ECD7BAE37E69}"/>
              </a:ext>
            </a:extLst>
          </p:cNvPr>
          <p:cNvSpPr/>
          <p:nvPr/>
        </p:nvSpPr>
        <p:spPr>
          <a:xfrm>
            <a:off x="6188811" y="1971809"/>
            <a:ext cx="2501239" cy="7713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Pinata</a:t>
            </a:r>
          </a:p>
        </p:txBody>
      </p:sp>
      <p:sp>
        <p:nvSpPr>
          <p:cNvPr id="10" name="Rectangle 9">
            <a:extLst>
              <a:ext uri="{FF2B5EF4-FFF2-40B4-BE49-F238E27FC236}">
                <a16:creationId xmlns:a16="http://schemas.microsoft.com/office/drawing/2014/main" id="{18B9A1D6-D8C4-413D-9B99-037357E70E29}"/>
              </a:ext>
            </a:extLst>
          </p:cNvPr>
          <p:cNvSpPr/>
          <p:nvPr/>
        </p:nvSpPr>
        <p:spPr>
          <a:xfrm>
            <a:off x="2343782" y="5261052"/>
            <a:ext cx="6496864" cy="771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a:t>
            </a:r>
          </a:p>
        </p:txBody>
      </p:sp>
      <p:cxnSp>
        <p:nvCxnSpPr>
          <p:cNvPr id="13" name="Straight Arrow Connector 12">
            <a:extLst>
              <a:ext uri="{FF2B5EF4-FFF2-40B4-BE49-F238E27FC236}">
                <a16:creationId xmlns:a16="http://schemas.microsoft.com/office/drawing/2014/main" id="{28CAF7D8-5347-43B8-8DC5-F749495777F6}"/>
              </a:ext>
            </a:extLst>
          </p:cNvPr>
          <p:cNvCxnSpPr/>
          <p:nvPr/>
        </p:nvCxnSpPr>
        <p:spPr>
          <a:xfrm>
            <a:off x="4845020" y="2119155"/>
            <a:ext cx="1343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C0F902-8C61-4367-BC0C-FCBB4D0B9AB9}"/>
              </a:ext>
            </a:extLst>
          </p:cNvPr>
          <p:cNvCxnSpPr/>
          <p:nvPr/>
        </p:nvCxnSpPr>
        <p:spPr>
          <a:xfrm flipH="1">
            <a:off x="4845020" y="2543852"/>
            <a:ext cx="134379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88F3A1-001D-49F9-9DD9-A0EAF6B2DB57}"/>
              </a:ext>
            </a:extLst>
          </p:cNvPr>
          <p:cNvCxnSpPr>
            <a:stCxn id="3" idx="2"/>
          </p:cNvCxnSpPr>
          <p:nvPr/>
        </p:nvCxnSpPr>
        <p:spPr>
          <a:xfrm flipH="1">
            <a:off x="3594400" y="2743198"/>
            <a:ext cx="1" cy="3466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CF1FF6-D0C6-4D76-A473-CA7F35B38630}"/>
              </a:ext>
            </a:extLst>
          </p:cNvPr>
          <p:cNvCxnSpPr>
            <a:stCxn id="8" idx="2"/>
          </p:cNvCxnSpPr>
          <p:nvPr/>
        </p:nvCxnSpPr>
        <p:spPr>
          <a:xfrm flipH="1">
            <a:off x="3594400" y="3861282"/>
            <a:ext cx="1" cy="3206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4BFBFDF-A5A3-45A0-84E8-94E282821F29}"/>
              </a:ext>
            </a:extLst>
          </p:cNvPr>
          <p:cNvCxnSpPr/>
          <p:nvPr/>
        </p:nvCxnSpPr>
        <p:spPr>
          <a:xfrm>
            <a:off x="3594400" y="4953360"/>
            <a:ext cx="0" cy="3076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591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62362-F973-4E4C-90E5-13565EFBD3EE}"/>
              </a:ext>
            </a:extLst>
          </p:cNvPr>
          <p:cNvSpPr>
            <a:spLocks noGrp="1"/>
          </p:cNvSpPr>
          <p:nvPr>
            <p:ph type="title"/>
          </p:nvPr>
        </p:nvSpPr>
        <p:spPr/>
        <p:txBody>
          <a:bodyPr/>
          <a:lstStyle/>
          <a:p>
            <a:r>
              <a:rPr lang="en-US" dirty="0"/>
              <a:t>Beyond our project</a:t>
            </a:r>
          </a:p>
        </p:txBody>
      </p:sp>
      <p:sp>
        <p:nvSpPr>
          <p:cNvPr id="3" name="Content Placeholder 2">
            <a:extLst>
              <a:ext uri="{FF2B5EF4-FFF2-40B4-BE49-F238E27FC236}">
                <a16:creationId xmlns:a16="http://schemas.microsoft.com/office/drawing/2014/main" id="{4F17F65B-176C-9444-8EC4-E335406247A0}"/>
              </a:ext>
            </a:extLst>
          </p:cNvPr>
          <p:cNvSpPr>
            <a:spLocks noGrp="1"/>
          </p:cNvSpPr>
          <p:nvPr>
            <p:ph idx="1"/>
          </p:nvPr>
        </p:nvSpPr>
        <p:spPr/>
        <p:txBody>
          <a:bodyPr/>
          <a:lstStyle/>
          <a:p>
            <a:r>
              <a:rPr lang="en-US" dirty="0"/>
              <a:t>We would like to add levels of hierarchy/ permissions for hospital personnel. This will allow certain personnel access to certain information.</a:t>
            </a:r>
          </a:p>
          <a:p>
            <a:r>
              <a:rPr lang="en-US" dirty="0"/>
              <a:t>Updates</a:t>
            </a:r>
          </a:p>
          <a:p>
            <a:r>
              <a:rPr lang="en-US" dirty="0"/>
              <a:t>ER Notes (HRF, Blood type, Allergies, Emergency contacts etc.)</a:t>
            </a:r>
          </a:p>
          <a:p>
            <a:endParaRPr lang="en-US" dirty="0"/>
          </a:p>
        </p:txBody>
      </p:sp>
    </p:spTree>
    <p:extLst>
      <p:ext uri="{BB962C8B-B14F-4D97-AF65-F5344CB8AC3E}">
        <p14:creationId xmlns:p14="http://schemas.microsoft.com/office/powerpoint/2010/main" val="37844131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282</Words>
  <Application>Microsoft Office PowerPoint</Application>
  <PresentationFormat>Widescreen</PresentationFormat>
  <Paragraphs>34</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Calibri</vt:lpstr>
      <vt:lpstr>Franklin Gothic Book</vt:lpstr>
      <vt:lpstr>Crop</vt:lpstr>
      <vt:lpstr>Medihistory</vt:lpstr>
      <vt:lpstr>    MediHistory</vt:lpstr>
      <vt:lpstr>TYPICAL BUSINESS PLAN</vt:lpstr>
      <vt:lpstr>OUR BUSINESS PLAN</vt:lpstr>
      <vt:lpstr>Work Flow   In 2 levels</vt:lpstr>
      <vt:lpstr>Process Flow</vt:lpstr>
      <vt:lpstr>Beyond our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2020-05-29T02:14:11Z</dcterms:created>
  <dcterms:modified xsi:type="dcterms:W3CDTF">2020-05-30T02:37:37Z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